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Gill Sans" panose="020B0604020202020204" charset="0"/>
      <p:regular r:id="rId27"/>
      <p:bold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gFQ7SuJA26wqDZIZl1YCn5U9bV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5739dcdca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5739dcdca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55fef9c5ce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g155fef9c5ce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4b708b6b41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g14b708b6b41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55fef9c5ce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g155fef9c5ce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8" name="Google Shape;27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5739dcdcab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15739dcdcab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5739dcdcab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15739dcdcab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5620a7106e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15620a7106e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55fef9c5ce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155fef9c5ce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560b0d847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1560b0d847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560b0d847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1560b0d847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5739dcdca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5739dcdca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5739dcdcab_0_16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15739dcdcab_0_16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g15739dcdcab_0_1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15739dcdcab_0_1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15739dcdcab_0_1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5739dcdcab_0_1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15739dcdcab_0_1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15739dcdcab_0_1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15739dcdcab_0_1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15739dcdcab_0_1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5739dcdcab_0_17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15739dcdcab_0_17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g15739dcdcab_0_1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15739dcdcab_0_1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15739dcdcab_0_1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5739dcdcab_0_1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15739dcdcab_0_17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15739dcdcab_0_17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15739dcdcab_0_1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15739dcdcab_0_1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15739dcdcab_0_1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5739dcdcab_0_18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15739dcdcab_0_18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g15739dcdcab_0_18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g15739dcdcab_0_18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g15739dcdcab_0_18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g15739dcdcab_0_1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15739dcdcab_0_1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15739dcdcab_0_1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5739dcdcab_0_19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15739dcdcab_0_1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15739dcdcab_0_19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15739dcdcab_0_1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5739dcdcab_0_20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15739dcdcab_0_20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15739dcdcab_0_20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5739dcdcab_0_20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15739dcdcab_0_20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g15739dcdcab_0_20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g15739dcdcab_0_2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15739dcdcab_0_2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15739dcdcab_0_2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5739dcdcab_0_2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15739dcdcab_0_2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g15739dcdcab_0_2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g15739dcdcab_0_2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15739dcdcab_0_2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15739dcdcab_0_2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5739dcdcab_0_2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15739dcdcab_0_218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g15739dcdcab_0_2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15739dcdcab_0_2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15739dcdcab_0_2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5739dcdcab_0_224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15739dcdcab_0_224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g15739dcdcab_0_2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15739dcdcab_0_2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15739dcdcab_0_2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4b708b6b41_0_1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g14b708b6b41_0_11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g14b708b6b41_0_1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5739dcdcab_0_1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g15739dcdcab_0_1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15739dcdcab_0_1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15739dcdcab_0_1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15739dcdcab_0_1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200"/>
            <a:ext cx="12192000" cy="620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5739dcdcab_0_37"/>
          <p:cNvSpPr txBox="1">
            <a:spLocks noGrp="1"/>
          </p:cNvSpPr>
          <p:nvPr>
            <p:ph type="title"/>
          </p:nvPr>
        </p:nvSpPr>
        <p:spPr>
          <a:xfrm>
            <a:off x="533400" y="728800"/>
            <a:ext cx="106290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3793"/>
              <a:buFont typeface="Arial"/>
              <a:buNone/>
            </a:pPr>
            <a:r>
              <a:rPr lang="en-US" sz="3400" b="1" u="sng">
                <a:solidFill>
                  <a:srgbClr val="FF0000"/>
                </a:solidFill>
              </a:rPr>
              <a:t>✔ Activity 5:</a:t>
            </a:r>
            <a:r>
              <a:rPr lang="en-US" sz="3300" b="1"/>
              <a:t> Look at the signs. Write sentences with should, shouldn't, must or mustn't. and the prompts.</a:t>
            </a:r>
            <a:endParaRPr sz="3300" b="1"/>
          </a:p>
        </p:txBody>
      </p:sp>
      <p:pic>
        <p:nvPicPr>
          <p:cNvPr id="247" name="Google Shape;247;g15739dcdcab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91950"/>
            <a:ext cx="6468674" cy="33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15739dcdcab_0_37"/>
          <p:cNvSpPr txBox="1"/>
          <p:nvPr/>
        </p:nvSpPr>
        <p:spPr>
          <a:xfrm>
            <a:off x="6621075" y="1503400"/>
            <a:ext cx="5571000" cy="49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70C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1 bring / water</a:t>
            </a:r>
            <a:endParaRPr sz="2200" b="1">
              <a:solidFill>
                <a:srgbClr val="0070C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………………………………………………………..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70C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2 make / fire</a:t>
            </a:r>
            <a:endParaRPr sz="2200" b="1">
              <a:solidFill>
                <a:srgbClr val="0070C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………………………………………………………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70C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3 use / sunscreen</a:t>
            </a:r>
            <a:endParaRPr sz="2200" b="1">
              <a:solidFill>
                <a:srgbClr val="0070C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………………………………………………………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70C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4 come / between 11 a.m. and 3 p.m.</a:t>
            </a:r>
            <a:endParaRPr sz="2200" b="1">
              <a:solidFill>
                <a:srgbClr val="0070C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………………………………………………………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70C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5 swim / red flag</a:t>
            </a:r>
            <a:endParaRPr sz="2200" b="1">
              <a:solidFill>
                <a:srgbClr val="0070C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………………………………………………………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70C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6 touch / jellyfish</a:t>
            </a:r>
            <a:endParaRPr sz="2200" b="1">
              <a:solidFill>
                <a:srgbClr val="0070C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………………………………………………………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rPr>
              <a:t>7 bring / your dog</a:t>
            </a:r>
            <a:endParaRPr sz="2200" b="1">
              <a:solidFill>
                <a:srgbClr val="0070C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………………………………………………………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" name="Google Shape;249;g15739dcdcab_0_37"/>
          <p:cNvSpPr txBox="1"/>
          <p:nvPr/>
        </p:nvSpPr>
        <p:spPr>
          <a:xfrm>
            <a:off x="408050" y="1579600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0070C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wear / hat</a:t>
            </a:r>
            <a:endParaRPr sz="2100" b="1">
              <a:solidFill>
                <a:srgbClr val="0070C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You should wear a hat.</a:t>
            </a:r>
            <a:endParaRPr/>
          </a:p>
        </p:txBody>
      </p:sp>
      <p:sp>
        <p:nvSpPr>
          <p:cNvPr id="250" name="Google Shape;250;g15739dcdcab_0_37"/>
          <p:cNvSpPr txBox="1"/>
          <p:nvPr/>
        </p:nvSpPr>
        <p:spPr>
          <a:xfrm>
            <a:off x="6697275" y="182680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You should bring water.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1" name="Google Shape;251;g15739dcdcab_0_37"/>
          <p:cNvSpPr txBox="1"/>
          <p:nvPr/>
        </p:nvSpPr>
        <p:spPr>
          <a:xfrm>
            <a:off x="6773475" y="2512600"/>
            <a:ext cx="4389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You mustn’t make a fire.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2" name="Google Shape;252;g15739dcdcab_0_37"/>
          <p:cNvSpPr txBox="1"/>
          <p:nvPr/>
        </p:nvSpPr>
        <p:spPr>
          <a:xfrm>
            <a:off x="6773475" y="3198400"/>
            <a:ext cx="4389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You should use sunscreen.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3" name="Google Shape;253;g15739dcdcab_0_37"/>
          <p:cNvSpPr txBox="1"/>
          <p:nvPr/>
        </p:nvSpPr>
        <p:spPr>
          <a:xfrm>
            <a:off x="6621075" y="3808000"/>
            <a:ext cx="5571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You shouldn't come between 11 a.m. and 3 p.m.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54" name="Google Shape;254;g15739dcdcab_0_37"/>
          <p:cNvSpPr txBox="1"/>
          <p:nvPr/>
        </p:nvSpPr>
        <p:spPr>
          <a:xfrm>
            <a:off x="6773475" y="4493800"/>
            <a:ext cx="5418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You mustn’t swim when there's a red flag.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5" name="Google Shape;255;g15739dcdcab_0_37"/>
          <p:cNvSpPr txBox="1"/>
          <p:nvPr/>
        </p:nvSpPr>
        <p:spPr>
          <a:xfrm>
            <a:off x="6773475" y="5179600"/>
            <a:ext cx="4389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You shouldn't touch jellyfish.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6" name="Google Shape;256;g15739dcdcab_0_37"/>
          <p:cNvSpPr txBox="1"/>
          <p:nvPr/>
        </p:nvSpPr>
        <p:spPr>
          <a:xfrm>
            <a:off x="6773475" y="5865400"/>
            <a:ext cx="4389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You mustn’t bring a dog.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55fef9c5ce_0_300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155fef9c5ce_0_300"/>
          <p:cNvSpPr txBox="1">
            <a:spLocks noGrp="1"/>
          </p:cNvSpPr>
          <p:nvPr>
            <p:ph type="title"/>
          </p:nvPr>
        </p:nvSpPr>
        <p:spPr>
          <a:xfrm>
            <a:off x="533400" y="424000"/>
            <a:ext cx="113607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89"/>
              <a:buFont typeface="Arial"/>
              <a:buNone/>
            </a:pPr>
            <a:r>
              <a:rPr lang="en-US" sz="3200" b="1" u="sng">
                <a:solidFill>
                  <a:srgbClr val="FF0000"/>
                </a:solidFill>
              </a:rPr>
              <a:t>✔ Activity 6:</a:t>
            </a:r>
            <a:r>
              <a:rPr lang="en-US" sz="3200" b="1"/>
              <a:t> </a:t>
            </a:r>
            <a:r>
              <a:rPr lang="en-US" sz="3100" b="1">
                <a:solidFill>
                  <a:srgbClr val="548135"/>
                </a:solidFill>
              </a:rPr>
              <a:t>PRONUNCIATION /ʌ/ in </a:t>
            </a:r>
            <a:r>
              <a:rPr lang="en-US" sz="3100" b="1" i="1">
                <a:solidFill>
                  <a:srgbClr val="548135"/>
                </a:solidFill>
              </a:rPr>
              <a:t>must</a:t>
            </a:r>
            <a:r>
              <a:rPr lang="en-US" sz="3100" b="1">
                <a:solidFill>
                  <a:srgbClr val="548135"/>
                </a:solidFill>
              </a:rPr>
              <a:t>, and silent t in </a:t>
            </a:r>
            <a:r>
              <a:rPr lang="en-US" sz="3100" b="1" i="1">
                <a:solidFill>
                  <a:srgbClr val="548135"/>
                </a:solidFill>
              </a:rPr>
              <a:t>mustn't</a:t>
            </a:r>
            <a:r>
              <a:rPr lang="en-US" sz="3100" b="1">
                <a:solidFill>
                  <a:srgbClr val="548135"/>
                </a:solidFill>
              </a:rPr>
              <a:t> </a:t>
            </a:r>
            <a:r>
              <a:rPr lang="en-US" sz="3100" b="1"/>
              <a:t>Listen to the sentences. Then listen again and repeat.</a:t>
            </a:r>
            <a:endParaRPr sz="3100" b="1"/>
          </a:p>
        </p:txBody>
      </p:sp>
      <p:pic>
        <p:nvPicPr>
          <p:cNvPr id="263" name="Google Shape;263;g155fef9c5ce_0_3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6800" y="1678000"/>
            <a:ext cx="6534150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2-08 Friends Plus 7">
            <a:hlinkClick r:id="" action="ppaction://media"/>
            <a:extLst>
              <a:ext uri="{FF2B5EF4-FFF2-40B4-BE49-F238E27FC236}">
                <a16:creationId xmlns:a16="http://schemas.microsoft.com/office/drawing/2014/main" id="{DAA311C7-882D-B8B9-1DD3-EED7940745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88600" y="13986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g14b708b6b41_0_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125" y="814050"/>
            <a:ext cx="8572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55fef9c5ce_0_291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155fef9c5ce_0_291"/>
          <p:cNvSpPr txBox="1">
            <a:spLocks noGrp="1"/>
          </p:cNvSpPr>
          <p:nvPr>
            <p:ph type="title"/>
          </p:nvPr>
        </p:nvSpPr>
        <p:spPr>
          <a:xfrm>
            <a:off x="533400" y="424000"/>
            <a:ext cx="113607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2781"/>
              <a:buFont typeface="Arial"/>
              <a:buNone/>
            </a:pPr>
            <a:r>
              <a:rPr lang="en-US" sz="3200" b="1" u="sng">
                <a:solidFill>
                  <a:srgbClr val="FF0000"/>
                </a:solidFill>
              </a:rPr>
              <a:t>✔ Activity 7:</a:t>
            </a:r>
            <a:r>
              <a:rPr lang="en-US" sz="3200" b="1"/>
              <a:t> </a:t>
            </a:r>
            <a:r>
              <a:rPr lang="en-US" sz="3100" b="1"/>
              <a:t>USE IT! Work in pairs. Give advice and make rules for your school. Use the ideas in the box and your own ideas. Then compare your ideas with another pair's.</a:t>
            </a:r>
            <a:endParaRPr sz="3100" b="1"/>
          </a:p>
        </p:txBody>
      </p:sp>
      <p:pic>
        <p:nvPicPr>
          <p:cNvPr id="275" name="Google Shape;275;g155fef9c5ce_0_291"/>
          <p:cNvPicPr preferRelativeResize="0"/>
          <p:nvPr/>
        </p:nvPicPr>
        <p:blipFill rotWithShape="1">
          <a:blip r:embed="rId3">
            <a:alphaModFix/>
          </a:blip>
          <a:srcRect t="3142" b="4427"/>
          <a:stretch/>
        </p:blipFill>
        <p:spPr>
          <a:xfrm>
            <a:off x="152400" y="1595525"/>
            <a:ext cx="11887200" cy="430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15" descr="Tab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5451" y="656824"/>
            <a:ext cx="8564675" cy="222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5"/>
          <p:cNvSpPr txBox="1"/>
          <p:nvPr/>
        </p:nvSpPr>
        <p:spPr>
          <a:xfrm>
            <a:off x="1683025" y="3124875"/>
            <a:ext cx="9189600" cy="279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3"/>
              <a:buFont typeface="Arial"/>
              <a:buNone/>
            </a:pPr>
            <a:r>
              <a:rPr lang="en-US" sz="2930" b="1" i="0" u="none" strike="noStrike" cap="none" dirty="0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  <a:t>- Learn by heart all the new words.</a:t>
            </a:r>
            <a:br>
              <a:rPr lang="en-US" sz="2930" b="1" i="0" u="none" strike="noStrike" cap="none" dirty="0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930" b="1" i="0" u="none" strike="noStrike" cap="none" dirty="0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  <a:t>- Workbook: Exercises p.41</a:t>
            </a:r>
            <a:br>
              <a:rPr lang="en-US" sz="2930" b="1" i="0" u="none" strike="noStrike" cap="none" dirty="0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930" b="1" i="0" u="none" strike="noStrike" cap="none" dirty="0">
                <a:solidFill>
                  <a:srgbClr val="385623"/>
                </a:solidFill>
                <a:latin typeface="Comic Sans MS"/>
                <a:ea typeface="Comic Sans MS"/>
                <a:cs typeface="Comic Sans MS"/>
                <a:sym typeface="Comic Sans MS"/>
              </a:rPr>
              <a:t>- Prepare Lesson 6 – Speaking</a:t>
            </a:r>
            <a:endParaRPr sz="3700" b="0" i="0" u="none" strike="noStrike" cap="none" dirty="0">
              <a:solidFill>
                <a:srgbClr val="38562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1000"/>
            <a:ext cx="12192000" cy="638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15739dcdcab_0_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1263" y="1986814"/>
            <a:ext cx="2033180" cy="3600450"/>
          </a:xfrm>
          <a:prstGeom prst="rect">
            <a:avLst/>
          </a:prstGeom>
          <a:noFill/>
          <a:ln>
            <a:noFill/>
          </a:ln>
          <a:effectLst>
            <a:outerShdw blurRad="76200" sy="23000" kx="-1200090" algn="bl" rotWithShape="0">
              <a:srgbClr val="000000">
                <a:alpha val="20000"/>
              </a:srgbClr>
            </a:outerShdw>
          </a:effectLst>
        </p:spPr>
      </p:pic>
      <p:sp>
        <p:nvSpPr>
          <p:cNvPr id="169" name="Google Shape;169;g15739dcdcab_0_148"/>
          <p:cNvSpPr/>
          <p:nvPr/>
        </p:nvSpPr>
        <p:spPr>
          <a:xfrm>
            <a:off x="6600399" y="2690449"/>
            <a:ext cx="5124000" cy="1167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Must stop</a:t>
            </a:r>
            <a:endParaRPr sz="4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g15739dcdcab_0_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5256" y="1270737"/>
            <a:ext cx="3624325" cy="3690913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15739dcdcab_0_148"/>
          <p:cNvSpPr txBox="1"/>
          <p:nvPr/>
        </p:nvSpPr>
        <p:spPr>
          <a:xfrm>
            <a:off x="10861518" y="259307"/>
            <a:ext cx="106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6/15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g15739dcdcab_0_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5162" y="2051604"/>
            <a:ext cx="2033180" cy="3600450"/>
          </a:xfrm>
          <a:prstGeom prst="rect">
            <a:avLst/>
          </a:prstGeom>
          <a:noFill/>
          <a:ln>
            <a:noFill/>
          </a:ln>
          <a:effectLst>
            <a:outerShdw blurRad="76200" sy="23000" kx="-1200090" algn="bl" rotWithShape="0">
              <a:srgbClr val="000000">
                <a:alpha val="20000"/>
              </a:srgbClr>
            </a:outerShdw>
          </a:effectLst>
        </p:spPr>
      </p:pic>
      <p:sp>
        <p:nvSpPr>
          <p:cNvPr id="177" name="Google Shape;177;g15739dcdcab_0_230"/>
          <p:cNvSpPr/>
          <p:nvPr/>
        </p:nvSpPr>
        <p:spPr>
          <a:xfrm>
            <a:off x="7070775" y="2690450"/>
            <a:ext cx="4350000" cy="1482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12" scaled="0"/>
          </a:gradFill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Mustn't stop or park</a:t>
            </a:r>
            <a:endParaRPr sz="4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g15739dcdcab_0_230" descr="Resultado de imagen de no stopping sign 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8080" y="941008"/>
            <a:ext cx="4019929" cy="401992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15739dcdcab_0_230"/>
          <p:cNvSpPr txBox="1"/>
          <p:nvPr/>
        </p:nvSpPr>
        <p:spPr>
          <a:xfrm>
            <a:off x="10861518" y="259307"/>
            <a:ext cx="1066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8/15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4900" y="304800"/>
            <a:ext cx="6139575" cy="613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5"/>
          <p:cNvSpPr txBox="1"/>
          <p:nvPr/>
        </p:nvSpPr>
        <p:spPr>
          <a:xfrm>
            <a:off x="512125" y="679525"/>
            <a:ext cx="63165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548135"/>
                </a:solidFill>
                <a:latin typeface="Open Sans"/>
                <a:ea typeface="Open Sans"/>
                <a:cs typeface="Open Sans"/>
                <a:sym typeface="Open Sans"/>
              </a:rPr>
              <a:t>UNIT </a:t>
            </a:r>
            <a:r>
              <a:rPr lang="en-US" sz="4400" b="1">
                <a:solidFill>
                  <a:srgbClr val="548135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r>
              <a:rPr lang="en-US" sz="4400" b="1" i="0" u="none" strike="noStrike" cap="none">
                <a:solidFill>
                  <a:srgbClr val="54813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>
                <a:solidFill>
                  <a:srgbClr val="FF0000"/>
                </a:solidFill>
              </a:rPr>
              <a:t>SURVIVAL</a:t>
            </a:r>
            <a:endParaRPr sz="3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5"/>
          <p:cNvSpPr txBox="1"/>
          <p:nvPr/>
        </p:nvSpPr>
        <p:spPr>
          <a:xfrm>
            <a:off x="18725" y="2547250"/>
            <a:ext cx="6555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b="1" i="0" u="none" strike="noStrike" cap="none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 5: LANGUAGE FOCUS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5"/>
          <p:cNvSpPr txBox="1"/>
          <p:nvPr/>
        </p:nvSpPr>
        <p:spPr>
          <a:xfrm>
            <a:off x="440581" y="3214372"/>
            <a:ext cx="545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548135"/>
                </a:solidFill>
                <a:latin typeface="Gill Sans"/>
                <a:ea typeface="Gill Sans"/>
                <a:cs typeface="Gill Sans"/>
                <a:sym typeface="Gill Sans"/>
              </a:rPr>
              <a:t>must</a:t>
            </a:r>
            <a:r>
              <a:rPr lang="en-US" sz="32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and </a:t>
            </a:r>
            <a:r>
              <a:rPr lang="en-US" sz="3200" b="1">
                <a:solidFill>
                  <a:srgbClr val="548135"/>
                </a:solidFill>
                <a:latin typeface="Gill Sans"/>
                <a:ea typeface="Gill Sans"/>
                <a:cs typeface="Gill Sans"/>
                <a:sym typeface="Gill Sans"/>
              </a:rPr>
              <a:t>should</a:t>
            </a:r>
            <a:endParaRPr sz="3200" b="1" i="0" u="none" strike="noStrike" cap="none">
              <a:solidFill>
                <a:schemeClr val="accent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g15620a7106e_0_402"/>
          <p:cNvPicPr preferRelativeResize="0"/>
          <p:nvPr/>
        </p:nvPicPr>
        <p:blipFill rotWithShape="1">
          <a:blip r:embed="rId3">
            <a:alphaModFix/>
          </a:blip>
          <a:srcRect b="11323"/>
          <a:stretch/>
        </p:blipFill>
        <p:spPr>
          <a:xfrm>
            <a:off x="801625" y="535500"/>
            <a:ext cx="10712725" cy="527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55fef9c5ce_0_285"/>
          <p:cNvSpPr txBox="1">
            <a:spLocks noGrp="1"/>
          </p:cNvSpPr>
          <p:nvPr>
            <p:ph type="title"/>
          </p:nvPr>
        </p:nvSpPr>
        <p:spPr>
          <a:xfrm>
            <a:off x="533400" y="424000"/>
            <a:ext cx="113607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89"/>
              <a:buFont typeface="Arial"/>
              <a:buNone/>
            </a:pPr>
            <a:r>
              <a:rPr lang="en-US" sz="3200" b="1" u="sng">
                <a:solidFill>
                  <a:srgbClr val="FF0000"/>
                </a:solidFill>
              </a:rPr>
              <a:t>✔ Activity 1:</a:t>
            </a:r>
            <a:r>
              <a:rPr lang="en-US" sz="3200" b="1"/>
              <a:t> </a:t>
            </a:r>
            <a:r>
              <a:rPr lang="en-US" sz="3100" b="1"/>
              <a:t>Look at these sentences about Kay Freeman’s Desert Challenge. Write </a:t>
            </a:r>
            <a:r>
              <a:rPr lang="en-US" sz="3100" b="1">
                <a:solidFill>
                  <a:srgbClr val="FF0000"/>
                </a:solidFill>
              </a:rPr>
              <a:t>true</a:t>
            </a:r>
            <a:r>
              <a:rPr lang="en-US" sz="3100" b="1"/>
              <a:t> or </a:t>
            </a:r>
            <a:r>
              <a:rPr lang="en-US" sz="3100" b="1">
                <a:solidFill>
                  <a:srgbClr val="FF0000"/>
                </a:solidFill>
              </a:rPr>
              <a:t>false</a:t>
            </a:r>
            <a:r>
              <a:rPr lang="en-US" sz="3100" b="1"/>
              <a:t>.</a:t>
            </a:r>
            <a:endParaRPr sz="3100" b="1"/>
          </a:p>
        </p:txBody>
      </p:sp>
      <p:sp>
        <p:nvSpPr>
          <p:cNvPr id="198" name="Google Shape;198;g155fef9c5ce_0_285"/>
          <p:cNvSpPr txBox="1">
            <a:spLocks noGrp="1"/>
          </p:cNvSpPr>
          <p:nvPr>
            <p:ph type="body" idx="1"/>
          </p:nvPr>
        </p:nvSpPr>
        <p:spPr>
          <a:xfrm>
            <a:off x="279875" y="1525600"/>
            <a:ext cx="5090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sz="289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1 You must be fit to go on the Desert Challenge. </a:t>
            </a:r>
            <a:endParaRPr sz="289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sz="289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sz="289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2 You mustn’t leave the group. </a:t>
            </a:r>
            <a:endParaRPr sz="289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sz="289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sz="289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3 You should take a map. </a:t>
            </a:r>
            <a:endParaRPr sz="289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sz="289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sz="289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4 You shouldn’t wear shorts and a T-shirt. </a:t>
            </a:r>
            <a:endParaRPr sz="289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g155fef9c5ce_0_285"/>
          <p:cNvSpPr txBox="1"/>
          <p:nvPr/>
        </p:nvSpPr>
        <p:spPr>
          <a:xfrm>
            <a:off x="4098600" y="1806400"/>
            <a:ext cx="12111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3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g155fef9c5ce_0_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8725" y="1137725"/>
            <a:ext cx="5973651" cy="531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155fef9c5ce_0_285"/>
          <p:cNvSpPr txBox="1"/>
          <p:nvPr/>
        </p:nvSpPr>
        <p:spPr>
          <a:xfrm>
            <a:off x="1452825" y="3040950"/>
            <a:ext cx="12111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3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155fef9c5ce_0_285"/>
          <p:cNvSpPr txBox="1"/>
          <p:nvPr/>
        </p:nvSpPr>
        <p:spPr>
          <a:xfrm>
            <a:off x="2663925" y="5167825"/>
            <a:ext cx="12111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3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155fef9c5ce_0_285"/>
          <p:cNvSpPr txBox="1"/>
          <p:nvPr/>
        </p:nvSpPr>
        <p:spPr>
          <a:xfrm>
            <a:off x="4597625" y="3825175"/>
            <a:ext cx="12111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3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560b0d847c_0_24"/>
          <p:cNvSpPr txBox="1">
            <a:spLocks noGrp="1"/>
          </p:cNvSpPr>
          <p:nvPr>
            <p:ph type="title"/>
          </p:nvPr>
        </p:nvSpPr>
        <p:spPr>
          <a:xfrm>
            <a:off x="533400" y="424000"/>
            <a:ext cx="113607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89"/>
              <a:buFont typeface="Arial"/>
              <a:buNone/>
            </a:pPr>
            <a:r>
              <a:rPr lang="en-US" sz="3200" b="1" u="sng">
                <a:solidFill>
                  <a:srgbClr val="FF0000"/>
                </a:solidFill>
              </a:rPr>
              <a:t>✔ Activity 2:</a:t>
            </a:r>
            <a:r>
              <a:rPr lang="en-US" sz="3200" b="1"/>
              <a:t> </a:t>
            </a:r>
            <a:r>
              <a:rPr lang="en-US" sz="3100" b="1"/>
              <a:t>Study the sentences in exercise 1 and complete the Rules with </a:t>
            </a:r>
            <a:r>
              <a:rPr lang="en-US" sz="3100" b="1" i="1">
                <a:solidFill>
                  <a:schemeClr val="accent1"/>
                </a:solidFill>
              </a:rPr>
              <a:t>must</a:t>
            </a:r>
            <a:r>
              <a:rPr lang="en-US" sz="3100" b="1"/>
              <a:t>, </a:t>
            </a:r>
            <a:r>
              <a:rPr lang="en-US" sz="3100" b="1" i="1">
                <a:solidFill>
                  <a:srgbClr val="0070C0"/>
                </a:solidFill>
              </a:rPr>
              <a:t>mustn’t</a:t>
            </a:r>
            <a:r>
              <a:rPr lang="en-US" sz="3100" b="1"/>
              <a:t>, </a:t>
            </a:r>
            <a:r>
              <a:rPr lang="en-US" sz="3100" b="1" i="1">
                <a:solidFill>
                  <a:srgbClr val="0070C0"/>
                </a:solidFill>
              </a:rPr>
              <a:t>should</a:t>
            </a:r>
            <a:r>
              <a:rPr lang="en-US" sz="3100" b="1"/>
              <a:t> and </a:t>
            </a:r>
            <a:r>
              <a:rPr lang="en-US" sz="3100" b="1" i="1">
                <a:solidFill>
                  <a:srgbClr val="0070C0"/>
                </a:solidFill>
              </a:rPr>
              <a:t>shouldn’t</a:t>
            </a:r>
            <a:r>
              <a:rPr lang="en-US" sz="3100" b="1"/>
              <a:t>.</a:t>
            </a:r>
            <a:endParaRPr sz="3100" b="1"/>
          </a:p>
        </p:txBody>
      </p:sp>
      <p:pic>
        <p:nvPicPr>
          <p:cNvPr id="210" name="Google Shape;210;g1560b0d847c_0_24"/>
          <p:cNvPicPr preferRelativeResize="0"/>
          <p:nvPr/>
        </p:nvPicPr>
        <p:blipFill rotWithShape="1">
          <a:blip r:embed="rId3">
            <a:alphaModFix/>
          </a:blip>
          <a:srcRect l="42511"/>
          <a:stretch/>
        </p:blipFill>
        <p:spPr>
          <a:xfrm>
            <a:off x="457200" y="1906600"/>
            <a:ext cx="2944650" cy="388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1560b0d847c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5175" y="1714625"/>
            <a:ext cx="8678499" cy="33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1560b0d847c_0_24"/>
          <p:cNvSpPr txBox="1"/>
          <p:nvPr/>
        </p:nvSpPr>
        <p:spPr>
          <a:xfrm>
            <a:off x="5267350" y="2369625"/>
            <a:ext cx="1785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endParaRPr sz="3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1560b0d847c_0_24"/>
          <p:cNvSpPr txBox="1"/>
          <p:nvPr/>
        </p:nvSpPr>
        <p:spPr>
          <a:xfrm>
            <a:off x="8391825" y="2369625"/>
            <a:ext cx="24255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shouldn't</a:t>
            </a:r>
            <a:endParaRPr sz="3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1560b0d847c_0_24"/>
          <p:cNvSpPr txBox="1"/>
          <p:nvPr/>
        </p:nvSpPr>
        <p:spPr>
          <a:xfrm>
            <a:off x="5374700" y="3457913"/>
            <a:ext cx="1785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must</a:t>
            </a:r>
            <a:endParaRPr sz="3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1560b0d847c_0_24"/>
          <p:cNvSpPr txBox="1"/>
          <p:nvPr/>
        </p:nvSpPr>
        <p:spPr>
          <a:xfrm>
            <a:off x="8554625" y="3457900"/>
            <a:ext cx="1785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mustn't</a:t>
            </a:r>
            <a:endParaRPr sz="3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560b0d847c_0_33"/>
          <p:cNvSpPr txBox="1">
            <a:spLocks noGrp="1"/>
          </p:cNvSpPr>
          <p:nvPr>
            <p:ph type="title"/>
          </p:nvPr>
        </p:nvSpPr>
        <p:spPr>
          <a:xfrm>
            <a:off x="533400" y="728800"/>
            <a:ext cx="10629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89"/>
              <a:buFont typeface="Arial"/>
              <a:buNone/>
            </a:pPr>
            <a:r>
              <a:rPr lang="en-US" sz="3200" b="1" u="sng">
                <a:solidFill>
                  <a:srgbClr val="FF0000"/>
                </a:solidFill>
              </a:rPr>
              <a:t>✔ Activity 3:</a:t>
            </a:r>
            <a:r>
              <a:rPr lang="en-US" sz="3200" b="1"/>
              <a:t> </a:t>
            </a:r>
            <a:r>
              <a:rPr lang="en-US" sz="3100" b="1"/>
              <a:t>Correct the mistakes in the sentences.</a:t>
            </a:r>
            <a:endParaRPr sz="3100" b="1"/>
          </a:p>
        </p:txBody>
      </p:sp>
      <p:sp>
        <p:nvSpPr>
          <p:cNvPr id="221" name="Google Shape;221;g1560b0d847c_0_33"/>
          <p:cNvSpPr txBox="1"/>
          <p:nvPr/>
        </p:nvSpPr>
        <p:spPr>
          <a:xfrm>
            <a:off x="542475" y="1377300"/>
            <a:ext cx="11317500" cy="46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1</a:t>
            </a:r>
            <a:r>
              <a:rPr lang="en-US" sz="32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You must to have a medical certificate. ✗</a:t>
            </a:r>
            <a:endParaRPr sz="32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…………………………………………………………………………………</a:t>
            </a:r>
            <a:endParaRPr sz="32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-US" sz="32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He should works harder. ✗</a:t>
            </a:r>
            <a:endParaRPr sz="32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…………………………………………………………………………………</a:t>
            </a:r>
            <a:endParaRPr sz="32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lang="en-US" sz="32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We should not to camp near a river. ✗</a:t>
            </a:r>
            <a:endParaRPr sz="32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…………………………………………………………………………………</a:t>
            </a:r>
            <a:endParaRPr sz="32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4</a:t>
            </a:r>
            <a:r>
              <a:rPr lang="en-US" sz="32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They don’t must take their dog. ✗</a:t>
            </a:r>
            <a:endParaRPr sz="32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…………………………………………………………………………………</a:t>
            </a:r>
            <a:endParaRPr sz="32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2" name="Google Shape;222;g1560b0d847c_0_33"/>
          <p:cNvSpPr/>
          <p:nvPr/>
        </p:nvSpPr>
        <p:spPr>
          <a:xfrm>
            <a:off x="2737925" y="1408450"/>
            <a:ext cx="658200" cy="6003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1560b0d847c_0_33"/>
          <p:cNvSpPr/>
          <p:nvPr/>
        </p:nvSpPr>
        <p:spPr>
          <a:xfrm>
            <a:off x="2890325" y="2551450"/>
            <a:ext cx="1374600" cy="6003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1560b0d847c_0_33"/>
          <p:cNvSpPr/>
          <p:nvPr/>
        </p:nvSpPr>
        <p:spPr>
          <a:xfrm>
            <a:off x="1823525" y="4837450"/>
            <a:ext cx="1374600" cy="6003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1560b0d847c_0_33"/>
          <p:cNvSpPr/>
          <p:nvPr/>
        </p:nvSpPr>
        <p:spPr>
          <a:xfrm>
            <a:off x="3728525" y="3694450"/>
            <a:ext cx="658200" cy="6003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1560b0d847c_0_33"/>
          <p:cNvSpPr txBox="1"/>
          <p:nvPr/>
        </p:nvSpPr>
        <p:spPr>
          <a:xfrm>
            <a:off x="746775" y="1874350"/>
            <a:ext cx="9428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You must have a medical certificate.</a:t>
            </a:r>
            <a:endParaRPr sz="12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7" name="Google Shape;227;g1560b0d847c_0_33"/>
          <p:cNvSpPr txBox="1"/>
          <p:nvPr/>
        </p:nvSpPr>
        <p:spPr>
          <a:xfrm>
            <a:off x="746775" y="3017350"/>
            <a:ext cx="9428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He should work harder.</a:t>
            </a:r>
            <a:endParaRPr sz="12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8" name="Google Shape;228;g1560b0d847c_0_33"/>
          <p:cNvSpPr txBox="1"/>
          <p:nvPr/>
        </p:nvSpPr>
        <p:spPr>
          <a:xfrm>
            <a:off x="746775" y="5227150"/>
            <a:ext cx="9428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They mustn't take their dog.</a:t>
            </a:r>
            <a:endParaRPr sz="12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9" name="Google Shape;229;g1560b0d847c_0_33"/>
          <p:cNvSpPr txBox="1"/>
          <p:nvPr/>
        </p:nvSpPr>
        <p:spPr>
          <a:xfrm>
            <a:off x="746775" y="4084150"/>
            <a:ext cx="9428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We should not camp near a river.</a:t>
            </a:r>
            <a:endParaRPr sz="1200" b="1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g15739dcdcab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2625" y="1890223"/>
            <a:ext cx="9834326" cy="391260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15739dcdcab_0_24"/>
          <p:cNvSpPr txBox="1">
            <a:spLocks noGrp="1"/>
          </p:cNvSpPr>
          <p:nvPr>
            <p:ph type="title"/>
          </p:nvPr>
        </p:nvSpPr>
        <p:spPr>
          <a:xfrm>
            <a:off x="533400" y="728800"/>
            <a:ext cx="10629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89"/>
              <a:buFont typeface="Arial"/>
              <a:buNone/>
            </a:pPr>
            <a:r>
              <a:rPr lang="en-US" sz="3400" b="1" u="sng">
                <a:solidFill>
                  <a:srgbClr val="FF0000"/>
                </a:solidFill>
              </a:rPr>
              <a:t>✔ Activity 4:</a:t>
            </a:r>
            <a:r>
              <a:rPr lang="en-US" sz="3300" b="1"/>
              <a:t> Choose the correct words.</a:t>
            </a:r>
            <a:endParaRPr sz="3300" b="1"/>
          </a:p>
        </p:txBody>
      </p:sp>
      <p:sp>
        <p:nvSpPr>
          <p:cNvPr id="236" name="Google Shape;236;g15739dcdcab_0_24"/>
          <p:cNvSpPr/>
          <p:nvPr/>
        </p:nvSpPr>
        <p:spPr>
          <a:xfrm>
            <a:off x="2509325" y="1881600"/>
            <a:ext cx="1189500" cy="527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15739dcdcab_0_24"/>
          <p:cNvSpPr/>
          <p:nvPr/>
        </p:nvSpPr>
        <p:spPr>
          <a:xfrm>
            <a:off x="3556825" y="2534200"/>
            <a:ext cx="1189500" cy="527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15739dcdcab_0_24"/>
          <p:cNvSpPr/>
          <p:nvPr/>
        </p:nvSpPr>
        <p:spPr>
          <a:xfrm>
            <a:off x="4262075" y="3165300"/>
            <a:ext cx="1189500" cy="527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15739dcdcab_0_24"/>
          <p:cNvSpPr/>
          <p:nvPr/>
        </p:nvSpPr>
        <p:spPr>
          <a:xfrm>
            <a:off x="2509325" y="3752075"/>
            <a:ext cx="1571100" cy="527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15739dcdcab_0_24"/>
          <p:cNvSpPr/>
          <p:nvPr/>
        </p:nvSpPr>
        <p:spPr>
          <a:xfrm>
            <a:off x="2509325" y="4398325"/>
            <a:ext cx="1242300" cy="527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15739dcdcab_0_24"/>
          <p:cNvSpPr/>
          <p:nvPr/>
        </p:nvSpPr>
        <p:spPr>
          <a:xfrm>
            <a:off x="4235675" y="5064075"/>
            <a:ext cx="1242300" cy="527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Widescreen</PresentationFormat>
  <Paragraphs>66</Paragraphs>
  <Slides>15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Comic Sans MS</vt:lpstr>
      <vt:lpstr>Courier New</vt:lpstr>
      <vt:lpstr>Gill Sans</vt:lpstr>
      <vt:lpstr>Open Sans</vt:lpstr>
      <vt:lpstr>Calibri</vt:lpstr>
      <vt:lpstr>Arial</vt:lpstr>
      <vt:lpstr>Office Theme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✔ Activity 1: Look at these sentences about Kay Freeman’s Desert Challenge. Write true or false.</vt:lpstr>
      <vt:lpstr>✔ Activity 2: Study the sentences in exercise 1 and complete the Rules with must, mustn’t, should and shouldn’t.</vt:lpstr>
      <vt:lpstr>✔ Activity 3: Correct the mistakes in the sentences.</vt:lpstr>
      <vt:lpstr>✔ Activity 4: Choose the correct words.</vt:lpstr>
      <vt:lpstr>✔ Activity 5: Look at the signs. Write sentences with should, shouldn't, must or mustn't. and the prompts.</vt:lpstr>
      <vt:lpstr>✔ Activity 6: PRONUNCIATION /ʌ/ in must, and silent t in mustn't Listen to the sentences. Then listen again and repeat.</vt:lpstr>
      <vt:lpstr>PowerPoint Presentation</vt:lpstr>
      <vt:lpstr>✔ Activity 7: USE IT! Work in pairs. Give advice and make rules for your school. Use the ideas in the box and your own ideas. Then compare your ideas with another pair's.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Dinh Thi Tuong Vi</dc:creator>
  <cp:lastModifiedBy>Vy Truong</cp:lastModifiedBy>
  <cp:revision>2</cp:revision>
  <dcterms:created xsi:type="dcterms:W3CDTF">2022-07-02T13:42:23Z</dcterms:created>
  <dcterms:modified xsi:type="dcterms:W3CDTF">2023-03-02T09:59:43Z</dcterms:modified>
</cp:coreProperties>
</file>